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C91C-5843-4B5F-BA4F-C611C888868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9D17-2EED-4CA9-ADA8-7F5CC22A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9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C91C-5843-4B5F-BA4F-C611C888868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9D17-2EED-4CA9-ADA8-7F5CC22A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5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C91C-5843-4B5F-BA4F-C611C888868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9D17-2EED-4CA9-ADA8-7F5CC22A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58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C91C-5843-4B5F-BA4F-C611C888868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9D17-2EED-4CA9-ADA8-7F5CC22A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1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C91C-5843-4B5F-BA4F-C611C888868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9D17-2EED-4CA9-ADA8-7F5CC22A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1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C91C-5843-4B5F-BA4F-C611C888868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9D17-2EED-4CA9-ADA8-7F5CC22A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72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C91C-5843-4B5F-BA4F-C611C888868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9D17-2EED-4CA9-ADA8-7F5CC22A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0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C91C-5843-4B5F-BA4F-C611C888868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9D17-2EED-4CA9-ADA8-7F5CC22A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9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C91C-5843-4B5F-BA4F-C611C888868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9D17-2EED-4CA9-ADA8-7F5CC22A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C91C-5843-4B5F-BA4F-C611C888868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9D17-2EED-4CA9-ADA8-7F5CC22A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2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C91C-5843-4B5F-BA4F-C611C888868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9D17-2EED-4CA9-ADA8-7F5CC22A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4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8C91C-5843-4B5F-BA4F-C611C888868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A9D17-2EED-4CA9-ADA8-7F5CC22AA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2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B AMPLIFIER OPERATION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 693 -703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94" y="228600"/>
            <a:ext cx="9124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09674"/>
            <a:ext cx="7543800" cy="526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3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Maximum Power </a:t>
            </a:r>
            <a:r>
              <a:rPr lang="en-US" dirty="0" smtClean="0">
                <a:solidFill>
                  <a:srgbClr val="FF0000"/>
                </a:solidFill>
              </a:rPr>
              <a:t>Considerations</a:t>
            </a:r>
          </a:p>
          <a:p>
            <a:r>
              <a:rPr lang="en-US" dirty="0"/>
              <a:t>For class B operation, the maximum output power is delivered to the load </a:t>
            </a:r>
            <a:r>
              <a:rPr lang="en-US" dirty="0" smtClean="0"/>
              <a:t>when </a:t>
            </a:r>
          </a:p>
          <a:p>
            <a:r>
              <a:rPr lang="en-US" i="1" dirty="0" smtClean="0"/>
              <a:t>V</a:t>
            </a:r>
            <a:r>
              <a:rPr lang="en-US" sz="2500" i="1" dirty="0" smtClean="0"/>
              <a:t>L</a:t>
            </a:r>
            <a:r>
              <a:rPr lang="en-US" sz="2500" dirty="0" smtClean="0"/>
              <a:t>(p</a:t>
            </a:r>
            <a:r>
              <a:rPr lang="en-US" sz="2500" dirty="0"/>
              <a:t>)</a:t>
            </a:r>
            <a:r>
              <a:rPr lang="en-US" dirty="0"/>
              <a:t>  </a:t>
            </a:r>
            <a:r>
              <a:rPr lang="en-US" dirty="0" smtClean="0"/>
              <a:t>= </a:t>
            </a:r>
            <a:r>
              <a:rPr lang="en-US" i="1" dirty="0" smtClean="0"/>
              <a:t>V</a:t>
            </a:r>
            <a:r>
              <a:rPr lang="en-US" sz="2500" i="1" dirty="0" smtClean="0"/>
              <a:t>CC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6858000" cy="176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833500"/>
            <a:ext cx="2838450" cy="13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05700"/>
            <a:ext cx="5943600" cy="158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091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53439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570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For class B operation, the maximum power dissipated by the output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transistors does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not occur at the maximum power input or output condition. The maximum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power dissipated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by the two output transistors occurs when the output voltage across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load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is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0"/>
            <a:ext cx="6553200" cy="3065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75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0"/>
            <a:ext cx="8934450" cy="390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00488"/>
            <a:ext cx="7772399" cy="1799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83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maximum efficiency of a class B amplifier can also be expressed as follows</a:t>
            </a:r>
            <a:r>
              <a:rPr lang="en-US" dirty="0"/>
              <a:t>: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353300" cy="199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29000"/>
            <a:ext cx="69342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5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 B AMPLIFIER </a:t>
            </a:r>
            <a:r>
              <a:rPr lang="en-US" dirty="0" smtClean="0"/>
              <a:t>CIRCUITS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Figure </a:t>
            </a:r>
            <a:r>
              <a:rPr lang="en-US" sz="2500" dirty="0">
                <a:solidFill>
                  <a:srgbClr val="FF0000"/>
                </a:solidFill>
              </a:rPr>
              <a:t>16.14 </a:t>
            </a:r>
            <a:r>
              <a:rPr lang="en-US" sz="2500" dirty="0"/>
              <a:t>shows different ways to obtain phase-inverted signals from a </a:t>
            </a:r>
            <a:r>
              <a:rPr lang="en-US" sz="2500" dirty="0" smtClean="0"/>
              <a:t>single input </a:t>
            </a:r>
            <a:r>
              <a:rPr lang="en-US" sz="2500" dirty="0"/>
              <a:t>signal. </a:t>
            </a:r>
            <a:endParaRPr lang="en-US" sz="2500" dirty="0" smtClean="0"/>
          </a:p>
          <a:p>
            <a:pPr marL="0" indent="0"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Figure </a:t>
            </a:r>
            <a:r>
              <a:rPr lang="en-US" sz="2500" dirty="0">
                <a:solidFill>
                  <a:srgbClr val="FF0000"/>
                </a:solidFill>
              </a:rPr>
              <a:t>16.14a </a:t>
            </a:r>
            <a:r>
              <a:rPr lang="en-US" sz="2500" dirty="0"/>
              <a:t>shows a center-tapped transformer to provide </a:t>
            </a:r>
            <a:r>
              <a:rPr lang="en-US" sz="2500" dirty="0" smtClean="0"/>
              <a:t>opposite phase </a:t>
            </a:r>
            <a:r>
              <a:rPr lang="en-US" sz="2500" dirty="0"/>
              <a:t>signals</a:t>
            </a:r>
            <a:r>
              <a:rPr lang="en-US" sz="2500" dirty="0" smtClean="0"/>
              <a:t>.</a:t>
            </a:r>
            <a:r>
              <a:rPr lang="en-US" sz="2500" dirty="0"/>
              <a:t> If the transformer is exactly center-tapped, the two signals are </a:t>
            </a:r>
            <a:r>
              <a:rPr lang="en-US" sz="2500" dirty="0" smtClean="0"/>
              <a:t>exactly opposite </a:t>
            </a:r>
            <a:r>
              <a:rPr lang="en-US" sz="2500" dirty="0"/>
              <a:t>in phase and of the same magnitude.</a:t>
            </a:r>
            <a:endParaRPr lang="en-US" sz="2500" dirty="0" smtClean="0"/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76600"/>
            <a:ext cx="6238875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3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r>
              <a:rPr lang="en-US" dirty="0" smtClean="0"/>
              <a:t>Fig</a:t>
            </a:r>
            <a:r>
              <a:rPr lang="en-US" dirty="0"/>
              <a:t>. 16.14b uses a </a:t>
            </a:r>
            <a:r>
              <a:rPr lang="en-US" dirty="0" smtClean="0"/>
              <a:t>BJT stage </a:t>
            </a:r>
            <a:r>
              <a:rPr lang="en-US" dirty="0"/>
              <a:t>with in-phase output from the emitter and opposite </a:t>
            </a:r>
            <a:r>
              <a:rPr lang="en-US" dirty="0" smtClean="0"/>
              <a:t>phase output </a:t>
            </a:r>
            <a:r>
              <a:rPr lang="en-US" dirty="0"/>
              <a:t>from the </a:t>
            </a:r>
            <a:r>
              <a:rPr lang="en-US" dirty="0" smtClean="0"/>
              <a:t>collector. If </a:t>
            </a:r>
            <a:r>
              <a:rPr lang="en-US" dirty="0"/>
              <a:t>the gain is made nearly 1 for each output, the same magnitude results.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55276"/>
            <a:ext cx="6329363" cy="365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85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Probably most common would be using op-amp stages, one to provide an inverting gain</a:t>
            </a:r>
            <a:br>
              <a:rPr lang="en-US" dirty="0" smtClean="0"/>
            </a:br>
            <a:r>
              <a:rPr lang="en-US" dirty="0" smtClean="0"/>
              <a:t>of unity and the other a </a:t>
            </a:r>
            <a:r>
              <a:rPr lang="en-US" dirty="0" err="1" smtClean="0"/>
              <a:t>noninverting</a:t>
            </a:r>
            <a:r>
              <a:rPr lang="en-US" dirty="0" smtClean="0"/>
              <a:t> gain of unity, to provide two outputs of the same</a:t>
            </a:r>
            <a:br>
              <a:rPr lang="en-US" dirty="0" smtClean="0"/>
            </a:br>
            <a:r>
              <a:rPr lang="en-US" dirty="0" smtClean="0"/>
              <a:t>magnitude but of opposite phase</a:t>
            </a:r>
          </a:p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38" y="3048000"/>
            <a:ext cx="686752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225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Transformer-Coupled Push–Pull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95424"/>
            <a:ext cx="8001000" cy="452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452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/>
              <a:t>the class B operation of these transistors provides greater efficiency than</a:t>
            </a:r>
          </a:p>
          <a:p>
            <a:r>
              <a:rPr lang="en-US" dirty="0"/>
              <a:t>was possible using a single transistor in class A operation</a:t>
            </a:r>
            <a:r>
              <a:rPr lang="en-US" dirty="0" smtClean="0"/>
              <a:t>.</a:t>
            </a:r>
            <a:endParaRPr lang="ar-SA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59436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2967334"/>
            <a:ext cx="2057400" cy="122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Berkeley-Book"/>
              </a:rPr>
              <a:t>Block</a:t>
            </a:r>
          </a:p>
          <a:p>
            <a:r>
              <a:rPr lang="en-US" b="0" i="0" u="none" strike="noStrike" baseline="0" dirty="0" smtClean="0">
                <a:latin typeface="Berkeley-Book"/>
              </a:rPr>
              <a:t>representation of push-pull</a:t>
            </a:r>
          </a:p>
          <a:p>
            <a:r>
              <a:rPr lang="en-US" b="0" i="0" u="none" strike="noStrike" baseline="0" dirty="0" smtClean="0">
                <a:latin typeface="Berkeley-Book"/>
              </a:rPr>
              <a:t>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8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Complementary-Symmetry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324" y="1676400"/>
            <a:ext cx="5044739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284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63" y="609600"/>
            <a:ext cx="524827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6934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6553200" cy="3575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738089"/>
            <a:ext cx="2895600" cy="311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08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-76200"/>
            <a:ext cx="8763000" cy="67056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During a complete cycle of the input, a complete cycle of output signal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developed across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load.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disadvantage of the circuit is the need for two separate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voltage supplies.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Another, less obvious disadvantage with the complementary circuit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shown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resulting crossover distortion in the output signal (see Fig. 16.16d).</a:t>
            </a:r>
          </a:p>
          <a:p>
            <a:pPr algn="just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Crossover distortion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refers to the fact that during the signal crossover from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positive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negative (or vice versa) there is some nonlinearity in the output signal.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results from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fact that the circuit does not provide exact switching of one transistor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off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other on at the zero-voltage condition. Both transistors may be partially off</a:t>
            </a:r>
          </a:p>
        </p:txBody>
      </p:sp>
    </p:spTree>
    <p:extLst>
      <p:ext uri="{BB962C8B-B14F-4D97-AF65-F5344CB8AC3E}">
        <p14:creationId xmlns:p14="http://schemas.microsoft.com/office/powerpoint/2010/main" val="29072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that the output voltage does not follow the input around the zero-voltage condition.</a:t>
            </a:r>
          </a:p>
          <a:p>
            <a:r>
              <a:rPr lang="en-US" dirty="0"/>
              <a:t>Biasing the transistors in class AB improves this operation by biasing both </a:t>
            </a:r>
            <a:r>
              <a:rPr lang="en-US" dirty="0" smtClean="0"/>
              <a:t>transistors to </a:t>
            </a:r>
            <a:r>
              <a:rPr lang="en-US" dirty="0"/>
              <a:t>be on for more than half a </a:t>
            </a:r>
            <a:r>
              <a:rPr lang="en-US" dirty="0" smtClean="0"/>
              <a:t>cycle.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85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more practical version of a push-pull circuit using complementary </a:t>
            </a:r>
            <a:r>
              <a:rPr lang="en-US" dirty="0" smtClean="0"/>
              <a:t>transistors is </a:t>
            </a:r>
            <a:r>
              <a:rPr lang="en-US" dirty="0"/>
              <a:t>shown in Fig. 16.17. Note that the load is driven as the output of an </a:t>
            </a:r>
            <a:r>
              <a:rPr lang="en-US" dirty="0" smtClean="0"/>
              <a:t>emitter follower</a:t>
            </a:r>
            <a:endParaRPr lang="en-US" dirty="0"/>
          </a:p>
          <a:p>
            <a:r>
              <a:rPr lang="en-US" dirty="0"/>
              <a:t>so that the load resistance of the load is matched by the low output </a:t>
            </a:r>
            <a:r>
              <a:rPr lang="en-US" dirty="0" smtClean="0"/>
              <a:t>resistance of </a:t>
            </a:r>
            <a:r>
              <a:rPr lang="en-US" dirty="0"/>
              <a:t>the driving source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circuit uses complementary </a:t>
            </a:r>
            <a:r>
              <a:rPr lang="en-US" dirty="0" smtClean="0"/>
              <a:t>Darlington-connected transistors </a:t>
            </a:r>
            <a:r>
              <a:rPr lang="en-US" dirty="0"/>
              <a:t>to provide higher output current and lower output resistance.</a:t>
            </a:r>
          </a:p>
        </p:txBody>
      </p:sp>
    </p:spTree>
    <p:extLst>
      <p:ext uri="{BB962C8B-B14F-4D97-AF65-F5344CB8AC3E}">
        <p14:creationId xmlns:p14="http://schemas.microsoft.com/office/powerpoint/2010/main" val="3665951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0"/>
            <a:ext cx="5995988" cy="6894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886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Quasi-Complementary Push–Pull Amplifier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practical power amplifier circuits, it is preferable to use </a:t>
            </a:r>
            <a:r>
              <a:rPr lang="en-US" i="1" dirty="0" err="1"/>
              <a:t>npn</a:t>
            </a:r>
            <a:r>
              <a:rPr lang="en-US" i="1" dirty="0"/>
              <a:t> </a:t>
            </a:r>
            <a:r>
              <a:rPr lang="en-US" dirty="0"/>
              <a:t>transistors for </a:t>
            </a:r>
            <a:r>
              <a:rPr lang="en-US" dirty="0" smtClean="0"/>
              <a:t>both high-current-output </a:t>
            </a:r>
            <a:r>
              <a:rPr lang="en-US" dirty="0"/>
              <a:t>devices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Since the push-pull connection requires </a:t>
            </a:r>
            <a:r>
              <a:rPr lang="en-US" dirty="0" smtClean="0"/>
              <a:t>complementary devices</a:t>
            </a:r>
            <a:r>
              <a:rPr lang="en-US" dirty="0"/>
              <a:t>, a </a:t>
            </a:r>
            <a:r>
              <a:rPr lang="en-US" i="1" dirty="0" err="1"/>
              <a:t>pnp</a:t>
            </a:r>
            <a:r>
              <a:rPr lang="en-US" i="1" dirty="0"/>
              <a:t> </a:t>
            </a:r>
            <a:r>
              <a:rPr lang="en-US" dirty="0"/>
              <a:t>high-power transistor must be used.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practical means of </a:t>
            </a:r>
            <a:r>
              <a:rPr lang="en-US" dirty="0" smtClean="0"/>
              <a:t>obtaining complementary </a:t>
            </a:r>
            <a:r>
              <a:rPr lang="en-US" dirty="0"/>
              <a:t>operation while using the same, matched </a:t>
            </a:r>
            <a:r>
              <a:rPr lang="en-US" i="1" dirty="0" err="1"/>
              <a:t>npn</a:t>
            </a:r>
            <a:r>
              <a:rPr lang="en-US" i="1" dirty="0"/>
              <a:t> </a:t>
            </a:r>
            <a:r>
              <a:rPr lang="en-US" dirty="0"/>
              <a:t>transistors for the </a:t>
            </a:r>
            <a:r>
              <a:rPr lang="en-US" dirty="0" smtClean="0"/>
              <a:t>output is </a:t>
            </a:r>
            <a:r>
              <a:rPr lang="en-US" dirty="0"/>
              <a:t>provided by a quasi-complementary circuit, as shown in Fig. 16.18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00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Resistor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 can be adjusted to minimize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crossover distortion by adjusting the dc bias condition.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85750"/>
            <a:ext cx="6977063" cy="569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619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(DC)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i="1" dirty="0" err="1"/>
              <a:t>I</a:t>
            </a:r>
            <a:r>
              <a:rPr lang="en-US" sz="1500" dirty="0" err="1"/>
              <a:t>dc</a:t>
            </a:r>
            <a:r>
              <a:rPr lang="en-US" dirty="0"/>
              <a:t> is </a:t>
            </a:r>
            <a:r>
              <a:rPr lang="en-US" dirty="0" smtClean="0"/>
              <a:t>the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average or </a:t>
            </a:r>
            <a:r>
              <a:rPr lang="en-US" dirty="0" smtClean="0"/>
              <a:t>dc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current </a:t>
            </a:r>
            <a:r>
              <a:rPr lang="en-US" dirty="0" smtClean="0"/>
              <a:t>drawn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from the </a:t>
            </a:r>
            <a:r>
              <a:rPr lang="en-US" dirty="0" smtClean="0"/>
              <a:t>power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supplies.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3352800" cy="113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783" y="2057399"/>
            <a:ext cx="4818017" cy="4550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47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Figure </a:t>
            </a:r>
            <a:r>
              <a:rPr lang="en-US" dirty="0"/>
              <a:t>16.13 Connection of push-pull amplifier to load: (a) using two voltage</a:t>
            </a:r>
          </a:p>
          <a:p>
            <a:r>
              <a:rPr lang="en-US" dirty="0"/>
              <a:t>supplies; (b) using one voltage supply.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476875" cy="4830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8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current drawn from a single power supply has the form of a </a:t>
            </a:r>
            <a:r>
              <a:rPr lang="en-US" dirty="0" smtClean="0"/>
              <a:t>full-wave rectified </a:t>
            </a:r>
            <a:r>
              <a:rPr lang="en-US" dirty="0"/>
              <a:t>signal, 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dirty="0"/>
              <a:t>that drawn from two power supplies has the form of a </a:t>
            </a:r>
            <a:r>
              <a:rPr lang="en-US" dirty="0" smtClean="0"/>
              <a:t>half wave rectified </a:t>
            </a:r>
            <a:r>
              <a:rPr lang="en-US" dirty="0"/>
              <a:t>signal from each </a:t>
            </a:r>
            <a:r>
              <a:rPr lang="en-US" dirty="0" smtClean="0"/>
              <a:t>supply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the average </a:t>
            </a:r>
            <a:r>
              <a:rPr lang="en-US" dirty="0" smtClean="0">
                <a:solidFill>
                  <a:srgbClr val="FF0000"/>
                </a:solidFill>
              </a:rPr>
              <a:t>current drawn is</a:t>
            </a:r>
            <a:r>
              <a:rPr lang="en-US" dirty="0" smtClean="0"/>
              <a:t>:</a:t>
            </a:r>
          </a:p>
          <a:p>
            <a:r>
              <a:rPr lang="en-US" dirty="0"/>
              <a:t>where </a:t>
            </a:r>
            <a:r>
              <a:rPr lang="en-US" i="1" dirty="0"/>
              <a:t>I</a:t>
            </a:r>
            <a:r>
              <a:rPr lang="en-US" dirty="0"/>
              <a:t>(p) is the peak value of the output current waveform.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43399"/>
            <a:ext cx="2247900" cy="2057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2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Output </a:t>
            </a:r>
            <a:r>
              <a:rPr lang="en-US" dirty="0">
                <a:solidFill>
                  <a:srgbClr val="FF0000"/>
                </a:solidFill>
              </a:rPr>
              <a:t>(AC) </a:t>
            </a:r>
            <a:r>
              <a:rPr lang="en-US" dirty="0" smtClean="0">
                <a:solidFill>
                  <a:srgbClr val="FF0000"/>
                </a:solidFill>
              </a:rPr>
              <a:t>Power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If one is using an oscilloscope, the peak, or peak-to-peak, output voltage measured</a:t>
            </a:r>
          </a:p>
          <a:p>
            <a:r>
              <a:rPr lang="en-US" dirty="0"/>
              <a:t>can be used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 larger the </a:t>
            </a:r>
            <a:r>
              <a:rPr lang="en-US" dirty="0" err="1"/>
              <a:t>rms</a:t>
            </a:r>
            <a:r>
              <a:rPr lang="en-US" dirty="0"/>
              <a:t> or peak output voltage, the larger the power delivered to the load.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-76200"/>
            <a:ext cx="3219450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1447800"/>
            <a:ext cx="2705100" cy="1207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3276600" cy="152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82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efficiency of the class B amplifier can be calculated using the basic </a:t>
            </a:r>
            <a:r>
              <a:rPr lang="en-US" dirty="0" smtClean="0"/>
              <a:t>equation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2876550" cy="120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75167"/>
            <a:ext cx="6419850" cy="110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14" y="5105400"/>
            <a:ext cx="2237286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0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/>
              <a:t>the larger the peak voltage, </a:t>
            </a:r>
            <a:r>
              <a:rPr lang="en-US" dirty="0" smtClean="0"/>
              <a:t>the higher </a:t>
            </a:r>
            <a:r>
              <a:rPr lang="en-US" dirty="0"/>
              <a:t>the circuit efficiency, up to a maximum value when </a:t>
            </a:r>
            <a:r>
              <a:rPr lang="en-US" i="1" dirty="0"/>
              <a:t>VL</a:t>
            </a:r>
            <a:r>
              <a:rPr lang="en-US" dirty="0"/>
              <a:t>(p) </a:t>
            </a:r>
            <a:r>
              <a:rPr lang="en-US" dirty="0" smtClean="0"/>
              <a:t>= </a:t>
            </a:r>
            <a:r>
              <a:rPr lang="en-US" i="1" dirty="0"/>
              <a:t>VCC</a:t>
            </a:r>
            <a:r>
              <a:rPr lang="en-US" dirty="0"/>
              <a:t>, this </a:t>
            </a:r>
            <a:r>
              <a:rPr lang="en-US" dirty="0" smtClean="0"/>
              <a:t>maximum efficiency </a:t>
            </a:r>
            <a:r>
              <a:rPr lang="en-US" dirty="0"/>
              <a:t>then </a:t>
            </a:r>
            <a:r>
              <a:rPr lang="en-US" dirty="0" smtClean="0"/>
              <a:t>being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Power Dissipated </a:t>
            </a:r>
            <a:r>
              <a:rPr lang="en-US" dirty="0" smtClean="0">
                <a:solidFill>
                  <a:srgbClr val="FF0000"/>
                </a:solidFill>
              </a:rPr>
              <a:t>by output Transistor</a:t>
            </a:r>
          </a:p>
          <a:p>
            <a:r>
              <a:rPr lang="en-US" dirty="0"/>
              <a:t>The power dissipated (as heat) by the </a:t>
            </a:r>
            <a:r>
              <a:rPr lang="en-US" dirty="0" smtClean="0"/>
              <a:t>output power </a:t>
            </a:r>
            <a:r>
              <a:rPr lang="en-US" dirty="0"/>
              <a:t>transistors is the difference </a:t>
            </a:r>
            <a:r>
              <a:rPr lang="en-US" dirty="0" smtClean="0"/>
              <a:t>between the </a:t>
            </a:r>
            <a:r>
              <a:rPr lang="en-US" dirty="0"/>
              <a:t>input power delivered by the supplies and the output power delivered to </a:t>
            </a:r>
            <a:r>
              <a:rPr lang="en-US" dirty="0" smtClean="0"/>
              <a:t>the load.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2243943"/>
            <a:ext cx="4400550" cy="72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3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</a:t>
            </a:r>
            <a:r>
              <a:rPr lang="en-US" i="1" dirty="0"/>
              <a:t>P</a:t>
            </a:r>
            <a:r>
              <a:rPr lang="en-US" sz="2200" dirty="0"/>
              <a:t>2</a:t>
            </a:r>
            <a:r>
              <a:rPr lang="en-US" sz="2200" i="1" dirty="0"/>
              <a:t>Q</a:t>
            </a:r>
            <a:r>
              <a:rPr lang="en-US" i="1" dirty="0"/>
              <a:t> </a:t>
            </a:r>
            <a:r>
              <a:rPr lang="en-US" dirty="0"/>
              <a:t>is the power dissipated by the two output power transistors. The </a:t>
            </a:r>
            <a:r>
              <a:rPr lang="en-US" dirty="0" smtClean="0"/>
              <a:t>dissipated power </a:t>
            </a:r>
            <a:r>
              <a:rPr lang="en-US" dirty="0"/>
              <a:t>handled by each transistor is then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62000"/>
            <a:ext cx="2362201" cy="88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62300"/>
            <a:ext cx="1824039" cy="92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779</Words>
  <Application>Microsoft Office PowerPoint</Application>
  <PresentationFormat>On-screen Show (4:3)</PresentationFormat>
  <Paragraphs>71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CLASS B AMPLIFIER OPERATION</vt:lpstr>
      <vt:lpstr>PowerPoint Presentation</vt:lpstr>
      <vt:lpstr>Input (DC) Power</vt:lpstr>
      <vt:lpstr>PowerPoint Presentation</vt:lpstr>
      <vt:lpstr>PowerPoint Presentation</vt:lpstr>
      <vt:lpstr>PowerPoint Presentation</vt:lpstr>
      <vt:lpstr>Efficiency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B AMPLIFIER CIRCUITS </vt:lpstr>
      <vt:lpstr>PowerPoint Presentation</vt:lpstr>
      <vt:lpstr>PowerPoint Presentation</vt:lpstr>
      <vt:lpstr>Transformer-Coupled Push–Pull Circuits</vt:lpstr>
      <vt:lpstr>Complementary-Symmetry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Quasi-Complementary Push–Pull Amplifier </vt:lpstr>
      <vt:lpstr>Resistor R2 can be adjusted to minimize crossover distortion by adjusting the dc bias condition.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B AMPLIFIER OPERATION</dc:title>
  <dc:creator>Aisha</dc:creator>
  <cp:lastModifiedBy>ibr</cp:lastModifiedBy>
  <cp:revision>45</cp:revision>
  <dcterms:created xsi:type="dcterms:W3CDTF">2015-01-14T17:29:21Z</dcterms:created>
  <dcterms:modified xsi:type="dcterms:W3CDTF">2015-11-17T08:37:31Z</dcterms:modified>
</cp:coreProperties>
</file>